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.sv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svg"/><Relationship Id="rId4" Type="http://schemas.openxmlformats.org/officeDocument/2006/relationships/image" Target="../media/image12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18.png"/><Relationship Id="rId10" Type="http://schemas.openxmlformats.org/officeDocument/2006/relationships/image" Target="../media/image33.svg"/><Relationship Id="rId4" Type="http://schemas.openxmlformats.org/officeDocument/2006/relationships/image" Target="../media/image4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5.sv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27763" y="-898825"/>
            <a:ext cx="9636304" cy="992503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4" name="AutoShape 4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89656" y="2588293"/>
            <a:ext cx="1534609" cy="12909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889656" y="2323279"/>
            <a:ext cx="1534609" cy="15560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89656" y="4248150"/>
            <a:ext cx="9800475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20"/>
              </a:lnSpc>
            </a:pPr>
            <a:r>
              <a:rPr lang="en-US" sz="5850" b="1" dirty="0" err="1">
                <a:solidFill>
                  <a:srgbClr val="121212"/>
                </a:solidFill>
                <a:latin typeface="+mj-lt"/>
                <a:cs typeface="Times New Roman" panose="02020603050405020304" pitchFamily="18" charset="0"/>
              </a:rPr>
              <a:t>MindKeeper</a:t>
            </a:r>
            <a:r>
              <a:rPr lang="en-US" sz="5850" b="1" dirty="0">
                <a:solidFill>
                  <a:srgbClr val="121212"/>
                </a:solidFill>
                <a:latin typeface="+mj-lt"/>
                <a:cs typeface="Times New Roman" panose="02020603050405020304" pitchFamily="18" charset="0"/>
              </a:rPr>
              <a:t> - </a:t>
            </a:r>
            <a:r>
              <a:rPr lang="en-US" sz="5850" b="1" dirty="0" err="1">
                <a:solidFill>
                  <a:srgbClr val="121212"/>
                </a:solidFill>
                <a:latin typeface="+mj-lt"/>
                <a:cs typeface="Times New Roman" panose="02020603050405020304" pitchFamily="18" charset="0"/>
              </a:rPr>
              <a:t>доступный</a:t>
            </a:r>
            <a:r>
              <a:rPr lang="en-US" sz="5850" b="1" dirty="0">
                <a:solidFill>
                  <a:srgbClr val="12121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5850" b="1" dirty="0" err="1">
                <a:solidFill>
                  <a:srgbClr val="121212"/>
                </a:solidFill>
                <a:latin typeface="+mj-lt"/>
                <a:cs typeface="Times New Roman" panose="02020603050405020304" pitchFamily="18" charset="0"/>
              </a:rPr>
              <a:t>способ</a:t>
            </a:r>
            <a:r>
              <a:rPr lang="en-US" sz="5850" b="1" dirty="0">
                <a:solidFill>
                  <a:srgbClr val="12121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5850" b="1" dirty="0" err="1">
                <a:solidFill>
                  <a:srgbClr val="121212"/>
                </a:solidFill>
                <a:latin typeface="+mj-lt"/>
                <a:cs typeface="Times New Roman" panose="02020603050405020304" pitchFamily="18" charset="0"/>
              </a:rPr>
              <a:t>самообразования</a:t>
            </a:r>
            <a:endParaRPr lang="en-US" sz="5850" b="1" dirty="0">
              <a:solidFill>
                <a:srgbClr val="12121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89656" y="5972175"/>
            <a:ext cx="10096168" cy="101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1"/>
              </a:lnSpc>
            </a:pPr>
            <a:r>
              <a:rPr lang="en-US" sz="2894">
                <a:solidFill>
                  <a:srgbClr val="121212"/>
                </a:solidFill>
                <a:latin typeface="+mj-lt"/>
                <a:cs typeface="Times New Roman" panose="02020603050405020304" pitchFamily="18" charset="0"/>
              </a:rPr>
              <a:t>Персонализированная система рекомендаций </a:t>
            </a:r>
          </a:p>
          <a:p>
            <a:pPr marL="0" lvl="0" indent="0" algn="l">
              <a:lnSpc>
                <a:spcPts val="4051"/>
              </a:lnSpc>
              <a:spcBef>
                <a:spcPct val="0"/>
              </a:spcBef>
            </a:pPr>
            <a:r>
              <a:rPr lang="en-US" sz="2894">
                <a:solidFill>
                  <a:srgbClr val="121212"/>
                </a:solidFill>
                <a:latin typeface="+mj-lt"/>
                <a:cs typeface="Times New Roman" panose="02020603050405020304" pitchFamily="18" charset="0"/>
              </a:rPr>
              <a:t>статей и книг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10800" y="8860351"/>
            <a:ext cx="12861003" cy="643699"/>
            <a:chOff x="0" y="-47625"/>
            <a:chExt cx="14733704" cy="85826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7750404" cy="858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6"/>
                </a:lnSpc>
              </a:pPr>
              <a:r>
                <a:rPr lang="en-US" sz="3989" b="1" dirty="0" err="1">
                  <a:solidFill>
                    <a:srgbClr val="121212"/>
                  </a:solidFill>
                  <a:latin typeface="+mj-lt"/>
                  <a:cs typeface="Times New Roman" panose="02020603050405020304" pitchFamily="18" charset="0"/>
                </a:rPr>
                <a:t>Константин</a:t>
              </a:r>
              <a:r>
                <a:rPr lang="en-US" sz="3989" b="1" dirty="0">
                  <a:solidFill>
                    <a:srgbClr val="121212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3989" b="1" dirty="0" err="1">
                  <a:solidFill>
                    <a:srgbClr val="121212"/>
                  </a:solidFill>
                  <a:latin typeface="+mj-lt"/>
                  <a:cs typeface="Times New Roman" panose="02020603050405020304" pitchFamily="18" charset="0"/>
                </a:rPr>
                <a:t>Филипович</a:t>
              </a:r>
              <a:endParaRPr lang="en-US" sz="3989" b="1" dirty="0">
                <a:solidFill>
                  <a:srgbClr val="121212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983300" y="56260"/>
              <a:ext cx="7750404" cy="657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95"/>
                </a:lnSpc>
              </a:pPr>
              <a:r>
                <a:rPr lang="en-US" sz="2925" dirty="0">
                  <a:solidFill>
                    <a:srgbClr val="121212"/>
                  </a:solidFill>
                  <a:latin typeface="+mj-lt"/>
                  <a:cs typeface="Times New Roman" panose="02020603050405020304" pitchFamily="18" charset="0"/>
                </a:rPr>
                <a:t>10ИМ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26" t="34297" b="99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4" name="AutoShape 4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FFFFFF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578378" y="0"/>
            <a:ext cx="6709622" cy="10287000"/>
            <a:chOff x="0" y="0"/>
            <a:chExt cx="8946162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25508" r="25508"/>
            <a:stretch>
              <a:fillRect/>
            </a:stretch>
          </p:blipFill>
          <p:spPr>
            <a:xfrm>
              <a:off x="0" y="0"/>
              <a:ext cx="8946162" cy="13716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130869" y="2837646"/>
            <a:ext cx="7730536" cy="4611709"/>
            <a:chOff x="0" y="0"/>
            <a:chExt cx="10307382" cy="6148945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0307382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 b="1" dirty="0" err="1">
                  <a:solidFill>
                    <a:srgbClr val="FFFFFF"/>
                  </a:solidFill>
                  <a:latin typeface="+mj-lt"/>
                </a:rPr>
                <a:t>Выводы</a:t>
              </a:r>
              <a:r>
                <a:rPr lang="en-US" sz="6500" dirty="0">
                  <a:solidFill>
                    <a:srgbClr val="FFFFFF"/>
                  </a:solidFill>
                  <a:latin typeface="+mj-lt"/>
                </a:rPr>
                <a:t>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51383"/>
              <a:ext cx="10307382" cy="4148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Таким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образом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,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была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разработана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система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рекомендаций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книг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и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статей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в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формате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асинхронного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Telegram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бота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,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анализирующая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заголовки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объектов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методом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опорных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+mj-lt"/>
                </a:rPr>
                <a:t>векторов</a:t>
              </a:r>
              <a:r>
                <a:rPr lang="en-US" sz="3000" dirty="0">
                  <a:solidFill>
                    <a:srgbClr val="FFFFFF"/>
                  </a:solidFill>
                  <a:latin typeface="+mj-lt"/>
                </a:rPr>
                <a:t>.</a:t>
              </a:r>
            </a:p>
            <a:p>
              <a:pPr>
                <a:lnSpc>
                  <a:spcPts val="3745"/>
                </a:lnSpc>
              </a:pPr>
              <a:r>
                <a:rPr lang="en-US" sz="2675" dirty="0">
                  <a:solidFill>
                    <a:srgbClr val="FFFFFF"/>
                  </a:solidFill>
                  <a:latin typeface="+mj-lt"/>
                </a:rPr>
                <a:t> 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0762" y="1965137"/>
            <a:ext cx="9636304" cy="99250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64534">
            <a:off x="-1441228" y="-4301443"/>
            <a:ext cx="8712514" cy="64314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4024191" y="3319780"/>
            <a:ext cx="14615468" cy="1739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 err="1">
                <a:solidFill>
                  <a:srgbClr val="121212"/>
                </a:solidFill>
                <a:latin typeface="+mj-lt"/>
              </a:rPr>
              <a:t>Автор</a:t>
            </a:r>
            <a:r>
              <a:rPr lang="en-US" sz="6500" b="1" dirty="0">
                <a:solidFill>
                  <a:srgbClr val="121212"/>
                </a:solidFill>
                <a:latin typeface="+mj-lt"/>
              </a:rPr>
              <a:t>:</a:t>
            </a:r>
          </a:p>
          <a:p>
            <a:pPr algn="ctr">
              <a:lnSpc>
                <a:spcPts val="5400"/>
              </a:lnSpc>
            </a:pPr>
            <a:endParaRPr lang="en-US" sz="6500" dirty="0">
              <a:solidFill>
                <a:srgbClr val="121212"/>
              </a:solidFill>
              <a:latin typeface="+mj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1000" y="4457700"/>
            <a:ext cx="92964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121212"/>
                </a:solidFill>
                <a:latin typeface="+mj-lt"/>
              </a:rPr>
              <a:t>Константин</a:t>
            </a:r>
            <a:r>
              <a:rPr lang="en-US" sz="4500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4500" dirty="0" err="1">
                <a:solidFill>
                  <a:srgbClr val="121212"/>
                </a:solidFill>
                <a:latin typeface="+mj-lt"/>
              </a:rPr>
              <a:t>Филипович</a:t>
            </a:r>
            <a:endParaRPr lang="en-US" sz="4500" dirty="0">
              <a:solidFill>
                <a:srgbClr val="121212"/>
              </a:solidFill>
              <a:latin typeface="+mj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0186" y="-5440605"/>
            <a:ext cx="7605334" cy="783320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02123" y="0"/>
            <a:ext cx="7185877" cy="10287000"/>
            <a:chOff x="0" y="0"/>
            <a:chExt cx="958117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31617" r="31617"/>
            <a:stretch>
              <a:fillRect/>
            </a:stretch>
          </p:blipFill>
          <p:spPr>
            <a:xfrm>
              <a:off x="0" y="0"/>
              <a:ext cx="9581170" cy="137160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57673">
            <a:off x="1028700" y="7077075"/>
            <a:ext cx="6419850" cy="64198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7" name="AutoShape 7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098768" y="2505476"/>
            <a:ext cx="7496078" cy="5671100"/>
            <a:chOff x="0" y="150495"/>
            <a:chExt cx="9994771" cy="75614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50495"/>
              <a:ext cx="9994771" cy="242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70"/>
                </a:lnSpc>
              </a:pPr>
              <a:r>
                <a:rPr lang="en-US" sz="5975" b="1" dirty="0" err="1">
                  <a:solidFill>
                    <a:srgbClr val="121212"/>
                  </a:solidFill>
                  <a:latin typeface="+mj-lt"/>
                </a:rPr>
                <a:t>Рекомендательные</a:t>
              </a:r>
              <a:r>
                <a:rPr lang="en-US" sz="5975" b="1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5975" b="1" dirty="0" err="1">
                  <a:solidFill>
                    <a:srgbClr val="121212"/>
                  </a:solidFill>
                  <a:latin typeface="+mj-lt"/>
                </a:rPr>
                <a:t>системы</a:t>
              </a:r>
              <a:endParaRPr lang="en-US" sz="5975" b="1" dirty="0">
                <a:solidFill>
                  <a:srgbClr val="121212"/>
                </a:solidFill>
                <a:latin typeface="+mj-l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05576"/>
              <a:ext cx="9994771" cy="2008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5"/>
                </a:lnSpc>
              </a:pPr>
              <a:r>
                <a:rPr lang="en-US" sz="2825">
                  <a:solidFill>
                    <a:srgbClr val="121212"/>
                  </a:solidFill>
                  <a:latin typeface="+mj-lt"/>
                </a:rPr>
                <a:t>Неоспоримый тренд последний лет, внедряемый во все популярный сервисы.</a:t>
              </a:r>
            </a:p>
            <a:p>
              <a:pPr>
                <a:lnSpc>
                  <a:spcPts val="3955"/>
                </a:lnSpc>
              </a:pPr>
              <a:endParaRPr lang="en-US" sz="2825">
                <a:solidFill>
                  <a:srgbClr val="121212"/>
                </a:solidFill>
                <a:latin typeface="+mj-l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004913"/>
              <a:ext cx="9994771" cy="1707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По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оценкам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 McKinsey, 35%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выручки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 Amazon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или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 75% Netflix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приходится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именно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на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рекомендованные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товары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 и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процент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этот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,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вероятно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,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будет</a:t>
              </a:r>
              <a:r>
                <a:rPr lang="en-US" sz="2400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2400" dirty="0" err="1">
                  <a:solidFill>
                    <a:srgbClr val="121212"/>
                  </a:solidFill>
                  <a:latin typeface="+mj-lt"/>
                </a:rPr>
                <a:t>расти</a:t>
              </a:r>
              <a:endParaRPr lang="en-US" sz="2400" dirty="0">
                <a:solidFill>
                  <a:srgbClr val="121212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4583" b="91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39100" y="3475881"/>
            <a:ext cx="9220200" cy="3419237"/>
            <a:chOff x="0" y="68580"/>
            <a:chExt cx="12293600" cy="4558983"/>
          </a:xfrm>
        </p:grpSpPr>
        <p:sp>
          <p:nvSpPr>
            <p:cNvPr id="4" name="TextBox 4"/>
            <p:cNvSpPr txBox="1"/>
            <p:nvPr/>
          </p:nvSpPr>
          <p:spPr>
            <a:xfrm>
              <a:off x="0" y="68580"/>
              <a:ext cx="12293600" cy="236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0"/>
                </a:lnSpc>
              </a:pPr>
              <a:r>
                <a:rPr lang="en-US" sz="5825" b="1" dirty="0" err="1">
                  <a:solidFill>
                    <a:srgbClr val="FFFFFF"/>
                  </a:solidFill>
                  <a:latin typeface="+mj-lt"/>
                </a:rPr>
                <a:t>Предмет</a:t>
              </a:r>
              <a:r>
                <a:rPr lang="en-US" sz="5825" b="1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5825" b="1" dirty="0" err="1">
                  <a:solidFill>
                    <a:srgbClr val="FFFFFF"/>
                  </a:solidFill>
                  <a:latin typeface="+mj-lt"/>
                </a:rPr>
                <a:t>наших</a:t>
              </a:r>
              <a:r>
                <a:rPr lang="en-US" sz="5825" b="1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5825" b="1" dirty="0" err="1">
                  <a:solidFill>
                    <a:srgbClr val="FFFFFF"/>
                  </a:solidFill>
                  <a:latin typeface="+mj-lt"/>
                </a:rPr>
                <a:t>рекомендаций</a:t>
              </a:r>
              <a:r>
                <a:rPr lang="en-US" sz="5825" b="1" dirty="0">
                  <a:solidFill>
                    <a:srgbClr val="FFFFFF"/>
                  </a:solidFill>
                  <a:latin typeface="+mj-lt"/>
                </a:rPr>
                <a:t>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36556"/>
              <a:ext cx="11431804" cy="149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+mj-lt"/>
                </a:rPr>
                <a:t>Давайте применим возможности машнного обучения в образовательном ключе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7" name="AutoShape 7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FFFFFF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391654" y="6456946"/>
            <a:ext cx="8558951" cy="92848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53173" y="752999"/>
            <a:ext cx="7164557" cy="5697877"/>
            <a:chOff x="0" y="0"/>
            <a:chExt cx="9552742" cy="759717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4635" r="14635"/>
            <a:stretch>
              <a:fillRect/>
            </a:stretch>
          </p:blipFill>
          <p:spPr>
            <a:xfrm>
              <a:off x="0" y="0"/>
              <a:ext cx="9552742" cy="759717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6" name="AutoShape 6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 rot="-5400000">
            <a:off x="5181600" y="5138738"/>
            <a:ext cx="10287000" cy="0"/>
          </a:xfrm>
          <a:prstGeom prst="line">
            <a:avLst/>
          </a:prstGeom>
          <a:ln w="9525" cap="flat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2056119" y="1021556"/>
            <a:ext cx="7639808" cy="7165703"/>
            <a:chOff x="0" y="-9525"/>
            <a:chExt cx="10186411" cy="95542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0186411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dirty="0" err="1">
                  <a:solidFill>
                    <a:srgbClr val="121212"/>
                  </a:solidFill>
                  <a:latin typeface="+mj-lt"/>
                </a:rPr>
                <a:t>Цель</a:t>
              </a:r>
              <a:r>
                <a:rPr lang="en-US" sz="6000" b="1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6000" b="1" dirty="0" err="1">
                  <a:solidFill>
                    <a:srgbClr val="121212"/>
                  </a:solidFill>
                  <a:latin typeface="+mj-lt"/>
                </a:rPr>
                <a:t>проекта</a:t>
              </a:r>
              <a:endParaRPr lang="en-US" sz="6000" b="1" dirty="0">
                <a:solidFill>
                  <a:srgbClr val="121212"/>
                </a:solidFill>
                <a:latin typeface="+mj-l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42056"/>
              <a:ext cx="10186411" cy="670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dirty="0" err="1">
                  <a:solidFill>
                    <a:srgbClr val="121212"/>
                  </a:solidFill>
                  <a:latin typeface="+mj-lt"/>
                </a:rPr>
                <a:t>Создать</a:t>
              </a:r>
              <a:r>
                <a:rPr lang="en-US" sz="3999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+mj-lt"/>
                </a:rPr>
                <a:t>удобный</a:t>
              </a:r>
              <a:r>
                <a:rPr lang="en-US" sz="3999" dirty="0">
                  <a:solidFill>
                    <a:srgbClr val="121212"/>
                  </a:solidFill>
                  <a:latin typeface="+mj-lt"/>
                </a:rPr>
                <a:t> и </a:t>
              </a:r>
              <a:r>
                <a:rPr lang="en-US" sz="3999" dirty="0" err="1">
                  <a:solidFill>
                    <a:srgbClr val="121212"/>
                  </a:solidFill>
                  <a:latin typeface="+mj-lt"/>
                </a:rPr>
                <a:t>доступный</a:t>
              </a:r>
              <a:r>
                <a:rPr lang="en-US" sz="3999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+mj-lt"/>
                </a:rPr>
                <a:t>инструмент</a:t>
              </a:r>
              <a:r>
                <a:rPr lang="en-US" sz="3999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+mj-lt"/>
                </a:rPr>
                <a:t>для</a:t>
              </a:r>
              <a:r>
                <a:rPr lang="en-US" sz="3999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+mj-lt"/>
                </a:rPr>
                <a:t>развития</a:t>
              </a:r>
              <a:r>
                <a:rPr lang="en-US" sz="3999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+mj-lt"/>
                </a:rPr>
                <a:t>разносторонней</a:t>
              </a:r>
              <a:r>
                <a:rPr lang="en-US" sz="3999" dirty="0">
                  <a:solidFill>
                    <a:srgbClr val="121212"/>
                  </a:solidFill>
                  <a:latin typeface="+mj-lt"/>
                </a:rPr>
                <a:t> </a:t>
              </a:r>
              <a:r>
                <a:rPr lang="en-US" sz="3999" dirty="0" err="1">
                  <a:solidFill>
                    <a:srgbClr val="121212"/>
                  </a:solidFill>
                  <a:latin typeface="+mj-lt"/>
                </a:rPr>
                <a:t>личности</a:t>
              </a:r>
              <a:r>
                <a:rPr lang="en-US" sz="3999" dirty="0" smtClean="0">
                  <a:solidFill>
                    <a:srgbClr val="121212"/>
                  </a:solidFill>
                  <a:latin typeface="+mj-lt"/>
                </a:rPr>
                <a:t>.</a:t>
              </a:r>
            </a:p>
            <a:p>
              <a:pPr>
                <a:lnSpc>
                  <a:spcPts val="5599"/>
                </a:lnSpc>
              </a:pPr>
              <a:endParaRPr lang="en-US" sz="3999" dirty="0">
                <a:solidFill>
                  <a:srgbClr val="121212"/>
                </a:solidFill>
                <a:latin typeface="+mj-lt"/>
              </a:endParaRPr>
            </a:p>
            <a:p>
              <a:pPr>
                <a:lnSpc>
                  <a:spcPts val="5599"/>
                </a:lnSpc>
              </a:pPr>
              <a:endParaRPr lang="en-US" sz="3999" dirty="0">
                <a:solidFill>
                  <a:srgbClr val="121212"/>
                </a:solidFill>
                <a:latin typeface="+mj-lt"/>
              </a:endParaRPr>
            </a:p>
            <a:p>
              <a:pPr>
                <a:lnSpc>
                  <a:spcPts val="5599"/>
                </a:lnSpc>
              </a:pPr>
              <a:endParaRPr lang="en-US" sz="3999" dirty="0">
                <a:solidFill>
                  <a:srgbClr val="121212"/>
                </a:solidFill>
                <a:latin typeface="+mj-lt"/>
              </a:endParaRPr>
            </a:p>
            <a:p>
              <a:pPr>
                <a:lnSpc>
                  <a:spcPts val="5599"/>
                </a:lnSpc>
              </a:pPr>
              <a:endParaRPr lang="en-US" sz="3999" dirty="0">
                <a:solidFill>
                  <a:srgbClr val="121212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2353417" y="1154109"/>
            <a:ext cx="5331347" cy="1843513"/>
            <a:chOff x="0" y="-80857"/>
            <a:chExt cx="7108462" cy="2458017"/>
          </a:xfrm>
        </p:grpSpPr>
        <p:sp>
          <p:nvSpPr>
            <p:cNvPr id="6" name="TextBox 6"/>
            <p:cNvSpPr txBox="1"/>
            <p:nvPr/>
          </p:nvSpPr>
          <p:spPr>
            <a:xfrm>
              <a:off x="0" y="-80857"/>
              <a:ext cx="7108462" cy="89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>
                  <a:solidFill>
                    <a:srgbClr val="121212"/>
                  </a:solidFill>
                  <a:latin typeface="+mj-lt"/>
                </a:rPr>
                <a:t>Content-based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40870"/>
              <a:ext cx="7108462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21212"/>
                  </a:solidFill>
                  <a:latin typeface="+mj-lt"/>
                </a:rPr>
                <a:t>Предсказание делается на основе описания контента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10464" y="3281835"/>
            <a:ext cx="6523911" cy="3199019"/>
            <a:chOff x="0" y="-9525"/>
            <a:chExt cx="8698549" cy="426535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869854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 b="1" dirty="0" err="1">
                  <a:solidFill>
                    <a:srgbClr val="121212"/>
                  </a:solidFill>
                  <a:latin typeface="+mj-lt"/>
                </a:rPr>
                <a:t>Алгоритмы</a:t>
              </a:r>
              <a:r>
                <a:rPr lang="en-US" sz="6500" b="1" dirty="0">
                  <a:solidFill>
                    <a:srgbClr val="121212"/>
                  </a:solidFill>
                  <a:latin typeface="+mj-lt"/>
                </a:rPr>
                <a:t> </a:t>
              </a:r>
            </a:p>
            <a:p>
              <a:pPr>
                <a:lnSpc>
                  <a:spcPts val="7800"/>
                </a:lnSpc>
              </a:pPr>
              <a:r>
                <a:rPr lang="en-US" sz="6500" b="1" dirty="0" err="1">
                  <a:solidFill>
                    <a:srgbClr val="121212"/>
                  </a:solidFill>
                  <a:latin typeface="+mj-lt"/>
                </a:rPr>
                <a:t>рекомендаций</a:t>
              </a:r>
              <a:endParaRPr lang="en-US" sz="6500" b="1" dirty="0">
                <a:solidFill>
                  <a:srgbClr val="121212"/>
                </a:solidFill>
                <a:latin typeface="+mj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024726"/>
              <a:ext cx="7686609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121212"/>
                  </a:solidFill>
                  <a:latin typeface="+mj-lt"/>
                </a:rPr>
                <a:t>Основные подходы к взаимодействию между системой и пользователем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53417" y="4211633"/>
            <a:ext cx="4625941" cy="1843513"/>
            <a:chOff x="0" y="-80857"/>
            <a:chExt cx="6167922" cy="24580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0857"/>
              <a:ext cx="6167922" cy="89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>
                  <a:solidFill>
                    <a:srgbClr val="121212"/>
                  </a:solidFill>
                  <a:latin typeface="+mj-lt"/>
                </a:rPr>
                <a:t>Collaborative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40870"/>
              <a:ext cx="6167922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21212"/>
                  </a:solidFill>
                  <a:latin typeface="+mj-lt"/>
                </a:rPr>
                <a:t>Отслеживаются желания похожих пользователей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53417" y="7146259"/>
            <a:ext cx="4625941" cy="1304904"/>
            <a:chOff x="0" y="-80857"/>
            <a:chExt cx="6167922" cy="173987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80857"/>
              <a:ext cx="6167922" cy="898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>
                  <a:solidFill>
                    <a:srgbClr val="121212"/>
                  </a:solidFill>
                  <a:latin typeface="+mj-lt"/>
                </a:rPr>
                <a:t>Hybrid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40869"/>
              <a:ext cx="6167922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21212"/>
                  </a:solidFill>
                  <a:latin typeface="+mj-lt"/>
                </a:rPr>
                <a:t>Все сразу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9620250" y="3609975"/>
            <a:ext cx="7643812" cy="0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9620250" y="6667500"/>
            <a:ext cx="7643812" cy="0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7147" y="1388573"/>
            <a:ext cx="1688346" cy="156862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046464" y="4207098"/>
            <a:ext cx="1409711" cy="187280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43172" y="7187852"/>
            <a:ext cx="1016294" cy="13904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402329" y="1762915"/>
            <a:ext cx="10339799" cy="106496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4" name="AutoShape 4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062462" y="-1021978"/>
            <a:ext cx="7196838" cy="1279437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01315" y="1352550"/>
            <a:ext cx="7242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b="1" dirty="0" err="1">
                <a:solidFill>
                  <a:srgbClr val="121212"/>
                </a:solidFill>
                <a:latin typeface="+mj-lt"/>
              </a:rPr>
              <a:t>Схема</a:t>
            </a:r>
            <a:r>
              <a:rPr lang="en-US" sz="6500" b="1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6500" b="1" dirty="0" err="1">
                <a:solidFill>
                  <a:srgbClr val="121212"/>
                </a:solidFill>
                <a:latin typeface="+mj-lt"/>
              </a:rPr>
              <a:t>работы</a:t>
            </a:r>
            <a:r>
              <a:rPr lang="en-US" sz="6500" b="1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6500" b="1" dirty="0" err="1">
                <a:solidFill>
                  <a:srgbClr val="121212"/>
                </a:solidFill>
                <a:latin typeface="+mj-lt"/>
              </a:rPr>
              <a:t>бота</a:t>
            </a:r>
            <a:endParaRPr lang="en-US" sz="6500" b="1" dirty="0">
              <a:solidFill>
                <a:srgbClr val="121212"/>
              </a:solidFill>
              <a:latin typeface="+mj-l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84255" y="2384100"/>
            <a:ext cx="576495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+mj-lt"/>
              </a:rPr>
              <a:t>Цикл</a:t>
            </a:r>
            <a:r>
              <a:rPr lang="en-US" sz="3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</a:rPr>
              <a:t>основных</a:t>
            </a:r>
            <a:r>
              <a:rPr lang="en-US" sz="3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</a:rPr>
              <a:t>этапов</a:t>
            </a:r>
            <a:r>
              <a:rPr lang="en-US" sz="3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</a:rPr>
              <a:t>работы</a:t>
            </a:r>
            <a:r>
              <a:rPr lang="en-US" sz="3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</a:rPr>
              <a:t>асинхронного</a:t>
            </a:r>
            <a:r>
              <a:rPr lang="en-US" sz="3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</a:rPr>
              <a:t>бота</a:t>
            </a:r>
            <a:endParaRPr lang="en-US" sz="30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9748" y="1019175"/>
            <a:ext cx="1371845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0"/>
              </a:lnSpc>
            </a:pPr>
            <a:r>
              <a:rPr lang="en-US" sz="5975" b="1" dirty="0" err="1">
                <a:solidFill>
                  <a:srgbClr val="121212"/>
                </a:solidFill>
                <a:latin typeface="+mj-lt"/>
              </a:rPr>
              <a:t>Преимущества</a:t>
            </a:r>
            <a:r>
              <a:rPr lang="en-US" sz="5975" b="1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5975" b="1" dirty="0" err="1">
                <a:solidFill>
                  <a:srgbClr val="121212"/>
                </a:solidFill>
                <a:latin typeface="+mj-lt"/>
              </a:rPr>
              <a:t>MindKeeper</a:t>
            </a:r>
            <a:endParaRPr lang="en-US" sz="5975" b="1" dirty="0">
              <a:solidFill>
                <a:srgbClr val="121212"/>
              </a:solidFill>
              <a:latin typeface="+mj-lt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33462" y="3019425"/>
            <a:ext cx="17254538" cy="0"/>
          </a:xfrm>
          <a:prstGeom prst="line">
            <a:avLst/>
          </a:prstGeom>
          <a:ln w="9525" cap="rnd">
            <a:solidFill>
              <a:srgbClr val="12121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90000"/>
          <a:stretch>
            <a:fillRect/>
          </a:stretch>
        </p:blipFill>
        <p:spPr>
          <a:xfrm>
            <a:off x="0" y="0"/>
            <a:ext cx="10287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6" name="AutoShape 6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2065906" y="6767811"/>
            <a:ext cx="4743248" cy="237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5"/>
              </a:lnSpc>
            </a:pPr>
            <a:r>
              <a:rPr lang="en-US" sz="2617">
                <a:solidFill>
                  <a:srgbClr val="121212"/>
                </a:solidFill>
                <a:latin typeface="+mj-lt"/>
              </a:rPr>
              <a:t>Бот построен на базе одного из самых популярных мессенджеров - Telegram, поэтому пользователь может в пару кликов начать с ним работу.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25694" y="5825517"/>
            <a:ext cx="4929638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b="1" dirty="0" err="1">
                <a:solidFill>
                  <a:srgbClr val="121212"/>
                </a:solidFill>
                <a:latin typeface="+mj-lt"/>
              </a:rPr>
              <a:t>Эффективные</a:t>
            </a:r>
            <a:r>
              <a:rPr lang="en-US" sz="3999" b="1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3999" b="1" dirty="0" err="1">
                <a:solidFill>
                  <a:srgbClr val="121212"/>
                </a:solidFill>
                <a:latin typeface="+mj-lt"/>
              </a:rPr>
              <a:t>алгоритмы</a:t>
            </a:r>
            <a:endParaRPr lang="en-US" sz="3999" b="1" dirty="0">
              <a:solidFill>
                <a:srgbClr val="121212"/>
              </a:solidFill>
              <a:latin typeface="+mj-lt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334819" y="3723220"/>
            <a:ext cx="1578212" cy="185473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370550" y="5777892"/>
            <a:ext cx="3954049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 dirty="0" err="1" smtClean="0">
                <a:solidFill>
                  <a:srgbClr val="121212"/>
                </a:solidFill>
                <a:latin typeface="+mj-lt"/>
              </a:rPr>
              <a:t>Доступность</a:t>
            </a:r>
            <a:endParaRPr lang="en-US" sz="4500" b="1" dirty="0">
              <a:solidFill>
                <a:srgbClr val="121212"/>
              </a:solidFill>
              <a:latin typeface="+mj-lt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06881" y="3773560"/>
            <a:ext cx="1804395" cy="180439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38278" y="5787417"/>
            <a:ext cx="7001521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121212"/>
                </a:solidFill>
                <a:latin typeface="+mj-lt"/>
              </a:rPr>
              <a:t>Скорость</a:t>
            </a:r>
            <a:r>
              <a:rPr lang="en-US" sz="3999" b="1" dirty="0">
                <a:solidFill>
                  <a:srgbClr val="121212"/>
                </a:solidFill>
                <a:latin typeface="+mj-lt"/>
              </a:rPr>
              <a:t>  </a:t>
            </a:r>
            <a:r>
              <a:rPr lang="en-US" sz="3999" b="1" dirty="0" err="1">
                <a:solidFill>
                  <a:srgbClr val="121212"/>
                </a:solidFill>
                <a:latin typeface="+mj-lt"/>
              </a:rPr>
              <a:t>взаимодействия</a:t>
            </a:r>
            <a:endParaRPr lang="en-US" sz="3999" b="1" dirty="0">
              <a:solidFill>
                <a:srgbClr val="121212"/>
              </a:solidFill>
              <a:latin typeface="+mj-l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72412" y="6767811"/>
            <a:ext cx="474324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5"/>
              </a:lnSpc>
            </a:pPr>
            <a:r>
              <a:rPr lang="en-US" sz="2617">
                <a:solidFill>
                  <a:srgbClr val="121212"/>
                </a:solidFill>
                <a:latin typeface="+mj-lt"/>
              </a:rPr>
              <a:t>Система создана с помощью асинхронных библиотек, что позволяет выполнять несколько задач параллельно,не теряя скорость ответа сообщений в любой момент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789134" y="3809178"/>
            <a:ext cx="1701379" cy="168281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047194" y="7224313"/>
            <a:ext cx="518525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21212"/>
                </a:solidFill>
                <a:latin typeface="+mj-lt"/>
              </a:rPr>
              <a:t>Величина интереса получается с помощью SVM алгоритма классификации, к тому же с заголовками работает  TF-IDF векторайзер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121212"/>
              </a:solidFill>
              <a:latin typeface="+mj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40970" y="6714797"/>
            <a:ext cx="8416234" cy="86684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4" name="AutoShape 4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2529" y="3329254"/>
            <a:ext cx="8831806" cy="48531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09222" y="3545985"/>
            <a:ext cx="3706582" cy="48531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950536" y="3098816"/>
            <a:ext cx="2630445" cy="56246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l="7369" t="1723" r="6059"/>
          <a:stretch>
            <a:fillRect/>
          </a:stretch>
        </p:blipFill>
        <p:spPr>
          <a:xfrm>
            <a:off x="2065000" y="3564841"/>
            <a:ext cx="6642880" cy="424186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 l="1106" t="1080" b="17278"/>
          <a:stretch>
            <a:fillRect/>
          </a:stretch>
        </p:blipFill>
        <p:spPr>
          <a:xfrm>
            <a:off x="15128103" y="3870309"/>
            <a:ext cx="2282850" cy="408168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 l="1730" t="53225" r="22724"/>
          <a:stretch>
            <a:fillRect/>
          </a:stretch>
        </p:blipFill>
        <p:spPr>
          <a:xfrm>
            <a:off x="10548483" y="3912279"/>
            <a:ext cx="3028061" cy="406060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65727" y="1019175"/>
            <a:ext cx="1039357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 dirty="0" err="1">
                <a:solidFill>
                  <a:srgbClr val="121212"/>
                </a:solidFill>
                <a:latin typeface="+mj-lt"/>
              </a:rPr>
              <a:t>Кроссплатформенность</a:t>
            </a:r>
            <a:endParaRPr lang="en-US" sz="6500" b="1" dirty="0">
              <a:solidFill>
                <a:srgbClr val="121212"/>
              </a:solidFill>
              <a:latin typeface="+mj-l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03000" y="2104277"/>
            <a:ext cx="1039357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21212"/>
                </a:solidFill>
                <a:latin typeface="+mj-lt"/>
              </a:rPr>
              <a:t>Спасибо Telegram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9759314" y="9141022"/>
            <a:ext cx="491490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i="1" dirty="0" smtClean="0">
                <a:latin typeface="+mj-lt"/>
              </a:rPr>
              <a:t>@</a:t>
            </a:r>
            <a:r>
              <a:rPr lang="ru-RU" sz="4500" i="1" dirty="0" err="1" smtClean="0">
                <a:latin typeface="+mj-lt"/>
              </a:rPr>
              <a:t>MindUpgraderBot</a:t>
            </a:r>
            <a:endParaRPr lang="ru-RU" sz="4500" i="1" dirty="0">
              <a:latin typeface="+mj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0970" y="0"/>
            <a:ext cx="692493" cy="10287000"/>
            <a:chOff x="0" y="0"/>
            <a:chExt cx="923323" cy="13716000"/>
          </a:xfrm>
        </p:grpSpPr>
        <p:sp>
          <p:nvSpPr>
            <p:cNvPr id="3" name="AutoShape 3"/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6724554"/>
              <a:ext cx="400588" cy="26689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46590" y="-1624811"/>
            <a:ext cx="11111926" cy="820262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90164" y="5133186"/>
            <a:ext cx="9069912" cy="2920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 dirty="0">
                <a:solidFill>
                  <a:srgbClr val="121212"/>
                </a:solidFill>
                <a:latin typeface="+mj-lt"/>
              </a:rPr>
              <a:t>•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Расширение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источников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и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областей</a:t>
            </a:r>
            <a:endParaRPr lang="en-US" sz="3500" dirty="0">
              <a:solidFill>
                <a:srgbClr val="121212"/>
              </a:solidFill>
              <a:latin typeface="+mj-lt"/>
            </a:endParaRPr>
          </a:p>
          <a:p>
            <a:pPr>
              <a:lnSpc>
                <a:spcPts val="4550"/>
              </a:lnSpc>
            </a:pPr>
            <a:r>
              <a:rPr lang="en-US" sz="3500" dirty="0">
                <a:solidFill>
                  <a:srgbClr val="121212"/>
                </a:solidFill>
                <a:latin typeface="+mj-lt"/>
              </a:rPr>
              <a:t>•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Добавление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статистики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для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каждого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пользователя</a:t>
            </a:r>
            <a:endParaRPr lang="en-US" sz="3500" dirty="0">
              <a:solidFill>
                <a:srgbClr val="121212"/>
              </a:solidFill>
              <a:latin typeface="+mj-lt"/>
            </a:endParaRPr>
          </a:p>
          <a:p>
            <a:pPr>
              <a:lnSpc>
                <a:spcPts val="4550"/>
              </a:lnSpc>
            </a:pPr>
            <a:r>
              <a:rPr lang="en-US" sz="3500" dirty="0">
                <a:solidFill>
                  <a:srgbClr val="121212"/>
                </a:solidFill>
                <a:latin typeface="+mj-lt"/>
              </a:rPr>
              <a:t>•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Создание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мобильного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приложения</a:t>
            </a:r>
            <a:endParaRPr lang="en-US" sz="3500" dirty="0">
              <a:solidFill>
                <a:srgbClr val="121212"/>
              </a:solidFill>
              <a:latin typeface="+mj-lt"/>
            </a:endParaRPr>
          </a:p>
          <a:p>
            <a:pPr>
              <a:lnSpc>
                <a:spcPts val="4550"/>
              </a:lnSpc>
            </a:pPr>
            <a:r>
              <a:rPr lang="en-US" sz="3500" dirty="0">
                <a:solidFill>
                  <a:srgbClr val="121212"/>
                </a:solidFill>
                <a:latin typeface="+mj-lt"/>
              </a:rPr>
              <a:t>•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Переход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на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гибридную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</a:t>
            </a:r>
            <a:r>
              <a:rPr lang="en-US" sz="3500" dirty="0" err="1">
                <a:solidFill>
                  <a:srgbClr val="121212"/>
                </a:solidFill>
                <a:latin typeface="+mj-lt"/>
              </a:rPr>
              <a:t>фильтрацию</a:t>
            </a:r>
            <a:r>
              <a:rPr lang="en-US" sz="3500" dirty="0">
                <a:solidFill>
                  <a:srgbClr val="121212"/>
                </a:solidFill>
                <a:latin typeface="+mj-lt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2732" y="542651"/>
            <a:ext cx="671285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b="1" dirty="0">
                <a:solidFill>
                  <a:srgbClr val="121212"/>
                </a:solidFill>
                <a:latin typeface="+mj-lt"/>
              </a:rPr>
              <a:t>В </a:t>
            </a:r>
            <a:r>
              <a:rPr lang="en-US" sz="6500" b="1" dirty="0" err="1">
                <a:solidFill>
                  <a:srgbClr val="121212"/>
                </a:solidFill>
                <a:latin typeface="+mj-lt"/>
              </a:rPr>
              <a:t>разработке</a:t>
            </a:r>
            <a:endParaRPr lang="en-US" sz="6500" b="1" dirty="0">
              <a:solidFill>
                <a:srgbClr val="121212"/>
              </a:solidFill>
              <a:latin typeface="+mj-l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72732" y="1677055"/>
            <a:ext cx="6043017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21212"/>
                </a:solidFill>
                <a:latin typeface="+mj-lt"/>
              </a:rPr>
              <a:t>Функции, которые будут добавлены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238</Words>
  <Application>Microsoft Office PowerPoint</Application>
  <PresentationFormat>Произвольный</PresentationFormat>
  <Paragraphs>46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Calibri</vt:lpstr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Тамара Ларцева</dc:title>
  <cp:lastModifiedBy>Kostya Filipovich</cp:lastModifiedBy>
  <cp:revision>10</cp:revision>
  <dcterms:created xsi:type="dcterms:W3CDTF">2006-08-16T00:00:00Z</dcterms:created>
  <dcterms:modified xsi:type="dcterms:W3CDTF">2022-03-03T20:34:45Z</dcterms:modified>
  <dc:identifier>DAE5kqcfoUc</dc:identifier>
</cp:coreProperties>
</file>